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</p:sldMasterIdLst>
  <p:notesMasterIdLst>
    <p:notesMasterId r:id="rId20"/>
  </p:notesMasterIdLst>
  <p:handoutMasterIdLst>
    <p:handoutMasterId r:id="rId21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3" r:id="rId11"/>
    <p:sldId id="262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11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E0F36046-9B5F-47E3-9D1B-22281784500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819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F6E14C47-7B97-4185-9436-EC0258493B2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8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grpSp>
          <p:nvGrpSpPr>
            <p:cNvPr id="34819" name="Group 3"/>
            <p:cNvGrpSpPr>
              <a:grpSpLocks/>
            </p:cNvGrpSpPr>
            <p:nvPr/>
          </p:nvGrpSpPr>
          <p:grpSpPr bwMode="auto">
            <a:xfrm>
              <a:off x="0" y="1161"/>
              <a:ext cx="5758" cy="3159"/>
              <a:chOff x="0" y="1161"/>
              <a:chExt cx="5758" cy="3159"/>
            </a:xfrm>
          </p:grpSpPr>
          <p:sp>
            <p:nvSpPr>
              <p:cNvPr id="34820" name="Freeform 4"/>
              <p:cNvSpPr>
                <a:spLocks/>
              </p:cNvSpPr>
              <p:nvPr/>
            </p:nvSpPr>
            <p:spPr bwMode="hidden">
              <a:xfrm>
                <a:off x="558" y="1161"/>
                <a:ext cx="5200" cy="3159"/>
              </a:xfrm>
              <a:custGeom>
                <a:avLst/>
                <a:gdLst/>
                <a:ahLst/>
                <a:cxnLst>
                  <a:cxn ang="0">
                    <a:pos x="0" y="3159"/>
                  </a:cxn>
                  <a:cxn ang="0">
                    <a:pos x="5184" y="3159"/>
                  </a:cxn>
                  <a:cxn ang="0">
                    <a:pos x="5184" y="0"/>
                  </a:cxn>
                  <a:cxn ang="0">
                    <a:pos x="0" y="0"/>
                  </a:cxn>
                  <a:cxn ang="0">
                    <a:pos x="0" y="3159"/>
                  </a:cxn>
                  <a:cxn ang="0">
                    <a:pos x="0" y="3159"/>
                  </a:cxn>
                </a:cxnLst>
                <a:rect l="0" t="0" r="r" b="b"/>
                <a:pathLst>
                  <a:path w="5184" h="3159">
                    <a:moveTo>
                      <a:pt x="0" y="3159"/>
                    </a:moveTo>
                    <a:lnTo>
                      <a:pt x="5184" y="3159"/>
                    </a:lnTo>
                    <a:lnTo>
                      <a:pt x="5184" y="0"/>
                    </a:lnTo>
                    <a:lnTo>
                      <a:pt x="0" y="0"/>
                    </a:lnTo>
                    <a:lnTo>
                      <a:pt x="0" y="3159"/>
                    </a:lnTo>
                    <a:lnTo>
                      <a:pt x="0" y="3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21" name="Freeform 5"/>
              <p:cNvSpPr>
                <a:spLocks/>
              </p:cNvSpPr>
              <p:nvPr/>
            </p:nvSpPr>
            <p:spPr bwMode="hidden">
              <a:xfrm>
                <a:off x="0" y="1161"/>
                <a:ext cx="558" cy="31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159"/>
                  </a:cxn>
                  <a:cxn ang="0">
                    <a:pos x="556" y="3159"/>
                  </a:cxn>
                  <a:cxn ang="0">
                    <a:pos x="556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556" h="3159">
                    <a:moveTo>
                      <a:pt x="0" y="0"/>
                    </a:moveTo>
                    <a:lnTo>
                      <a:pt x="0" y="3159"/>
                    </a:lnTo>
                    <a:lnTo>
                      <a:pt x="556" y="3159"/>
                    </a:lnTo>
                    <a:lnTo>
                      <a:pt x="55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4822" name="Freeform 6"/>
            <p:cNvSpPr>
              <a:spLocks/>
            </p:cNvSpPr>
            <p:nvPr/>
          </p:nvSpPr>
          <p:spPr bwMode="ltGray">
            <a:xfrm>
              <a:off x="552" y="951"/>
              <a:ext cx="12" cy="4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20"/>
                </a:cxn>
                <a:cxn ang="0">
                  <a:pos x="12" y="4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823" name="Freeform 7"/>
            <p:cNvSpPr>
              <a:spLocks/>
            </p:cNvSpPr>
            <p:nvPr/>
          </p:nvSpPr>
          <p:spPr bwMode="ltGray">
            <a:xfrm>
              <a:off x="767" y="1155"/>
              <a:ext cx="252" cy="12"/>
            </a:xfrm>
            <a:custGeom>
              <a:avLst/>
              <a:gdLst/>
              <a:ahLst/>
              <a:cxnLst>
                <a:cxn ang="0">
                  <a:pos x="25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251" y="0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824" name="Freeform 8"/>
            <p:cNvSpPr>
              <a:spLocks/>
            </p:cNvSpPr>
            <p:nvPr/>
          </p:nvSpPr>
          <p:spPr bwMode="ltGray">
            <a:xfrm>
              <a:off x="0" y="1155"/>
              <a:ext cx="351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4825" name="Group 9"/>
            <p:cNvGrpSpPr>
              <a:grpSpLocks/>
            </p:cNvGrpSpPr>
            <p:nvPr/>
          </p:nvGrpSpPr>
          <p:grpSpPr bwMode="auto">
            <a:xfrm>
              <a:off x="348" y="4"/>
              <a:ext cx="5410" cy="4316"/>
              <a:chOff x="348" y="4"/>
              <a:chExt cx="5410" cy="4316"/>
            </a:xfrm>
          </p:grpSpPr>
          <p:sp>
            <p:nvSpPr>
              <p:cNvPr id="34826" name="Freeform 10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27" name="Freeform 11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28" name="Freeform 12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29" name="Freeform 13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30" name="Freeform 14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31" name="Freeform 15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34832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1997075"/>
            <a:ext cx="7086600" cy="1431925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4833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66800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4834" name="Rectangle 18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4835" name="Rectangle 19"/>
          <p:cNvSpPr>
            <a:spLocks noGrp="1" noChangeArrowheads="1"/>
          </p:cNvSpPr>
          <p:nvPr>
            <p:ph type="ftr" sz="quarter" idx="3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4836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4F30979-E6F6-4096-A17B-B5CA9BD0D4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93AD48-E097-41F5-AA7B-BE1E104092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4650" y="304800"/>
            <a:ext cx="188595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304800"/>
            <a:ext cx="550545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55C2D0-FFDE-4F01-9EC4-34F17EA3A4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5DA117-22CE-4F7B-9924-093DE5FC1B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58191C-8192-46FD-93EF-215A3DF4DD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359222-5524-43DC-B68C-036098ACF3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4A46CB-06A3-495E-B762-BFECA175503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269FA2-4A90-49D9-AC16-B84B5CE102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4C75DF-E7A5-4035-AF74-1360D95EA0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576369-6BEA-4C55-A0C5-8478EEA897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CA1C71-F343-49E1-8240-48096336CD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sp>
          <p:nvSpPr>
            <p:cNvPr id="33795" name="Freeform 3"/>
            <p:cNvSpPr>
              <a:spLocks/>
            </p:cNvSpPr>
            <p:nvPr/>
          </p:nvSpPr>
          <p:spPr bwMode="hidden">
            <a:xfrm>
              <a:off x="558" y="1161"/>
              <a:ext cx="5200" cy="3159"/>
            </a:xfrm>
            <a:custGeom>
              <a:avLst/>
              <a:gdLst/>
              <a:ahLst/>
              <a:cxnLst>
                <a:cxn ang="0">
                  <a:pos x="0" y="3159"/>
                </a:cxn>
                <a:cxn ang="0">
                  <a:pos x="5184" y="3159"/>
                </a:cxn>
                <a:cxn ang="0">
                  <a:pos x="5184" y="0"/>
                </a:cxn>
                <a:cxn ang="0">
                  <a:pos x="0" y="0"/>
                </a:cxn>
                <a:cxn ang="0">
                  <a:pos x="0" y="3159"/>
                </a:cxn>
                <a:cxn ang="0">
                  <a:pos x="0" y="3159"/>
                </a:cxn>
              </a:cxnLst>
              <a:rect l="0" t="0" r="r" b="b"/>
              <a:pathLst>
                <a:path w="5184" h="3159">
                  <a:moveTo>
                    <a:pt x="0" y="3159"/>
                  </a:moveTo>
                  <a:lnTo>
                    <a:pt x="5184" y="3159"/>
                  </a:lnTo>
                  <a:lnTo>
                    <a:pt x="5184" y="0"/>
                  </a:lnTo>
                  <a:lnTo>
                    <a:pt x="0" y="0"/>
                  </a:lnTo>
                  <a:lnTo>
                    <a:pt x="0" y="3159"/>
                  </a:lnTo>
                  <a:lnTo>
                    <a:pt x="0" y="315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796" name="Freeform 4"/>
            <p:cNvSpPr>
              <a:spLocks/>
            </p:cNvSpPr>
            <p:nvPr/>
          </p:nvSpPr>
          <p:spPr bwMode="hidden">
            <a:xfrm>
              <a:off x="0" y="1161"/>
              <a:ext cx="558" cy="31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159"/>
                </a:cxn>
                <a:cxn ang="0">
                  <a:pos x="556" y="3159"/>
                </a:cxn>
                <a:cxn ang="0">
                  <a:pos x="55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56" h="3159">
                  <a:moveTo>
                    <a:pt x="0" y="0"/>
                  </a:moveTo>
                  <a:lnTo>
                    <a:pt x="0" y="3159"/>
                  </a:lnTo>
                  <a:lnTo>
                    <a:pt x="556" y="3159"/>
                  </a:lnTo>
                  <a:lnTo>
                    <a:pt x="55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3797" name="Group 5"/>
            <p:cNvGrpSpPr>
              <a:grpSpLocks/>
            </p:cNvGrpSpPr>
            <p:nvPr userDrawn="1"/>
          </p:nvGrpSpPr>
          <p:grpSpPr bwMode="auto">
            <a:xfrm>
              <a:off x="0" y="4"/>
              <a:ext cx="5758" cy="4316"/>
              <a:chOff x="0" y="4"/>
              <a:chExt cx="5758" cy="4316"/>
            </a:xfrm>
          </p:grpSpPr>
          <p:sp>
            <p:nvSpPr>
              <p:cNvPr id="33798" name="Freeform 6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799" name="Freeform 7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00" name="Freeform 8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01" name="Freeform 9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02" name="Freeform 10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03" name="Freeform 11"/>
              <p:cNvSpPr>
                <a:spLocks/>
              </p:cNvSpPr>
              <p:nvPr/>
            </p:nvSpPr>
            <p:spPr bwMode="ltGray">
              <a:xfrm>
                <a:off x="552" y="951"/>
                <a:ext cx="12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20"/>
                  </a:cxn>
                  <a:cxn ang="0">
                    <a:pos x="12" y="42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2" h="420">
                    <a:moveTo>
                      <a:pt x="0" y="0"/>
                    </a:moveTo>
                    <a:lnTo>
                      <a:pt x="0" y="420"/>
                    </a:lnTo>
                    <a:lnTo>
                      <a:pt x="12" y="4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04" name="Freeform 12"/>
              <p:cNvSpPr>
                <a:spLocks/>
              </p:cNvSpPr>
              <p:nvPr/>
            </p:nvSpPr>
            <p:spPr bwMode="ltGray">
              <a:xfrm>
                <a:off x="0" y="1155"/>
                <a:ext cx="351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51" h="12">
                    <a:moveTo>
                      <a:pt x="0" y="0"/>
                    </a:move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05" name="Freeform 13"/>
              <p:cNvSpPr>
                <a:spLocks/>
              </p:cNvSpPr>
              <p:nvPr/>
            </p:nvSpPr>
            <p:spPr bwMode="ltGray">
              <a:xfrm>
                <a:off x="767" y="1155"/>
                <a:ext cx="252" cy="12"/>
              </a:xfrm>
              <a:custGeom>
                <a:avLst/>
                <a:gdLst/>
                <a:ahLst/>
                <a:cxnLst>
                  <a:cxn ang="0">
                    <a:pos x="251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251" y="0"/>
                  </a:cxn>
                </a:cxnLst>
                <a:rect l="0" t="0" r="r" b="b"/>
                <a:pathLst>
                  <a:path w="251" h="12">
                    <a:moveTo>
                      <a:pt x="25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25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06" name="Freeform 14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33807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04800"/>
            <a:ext cx="75438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3808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543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3809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33810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33811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6AC6593E-6C84-4081-832D-C24CFB398260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slow">
    <p:random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trackstar.4teachers.org/" TargetMode="External"/><Relationship Id="rId2" Type="http://schemas.openxmlformats.org/officeDocument/2006/relationships/hyperlink" Target="http://www.nvu.com/index.php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19200" y="609600"/>
            <a:ext cx="7086600" cy="1431925"/>
          </a:xfrm>
        </p:spPr>
        <p:txBody>
          <a:bodyPr/>
          <a:lstStyle/>
          <a:p>
            <a:pPr algn="ctr"/>
            <a:r>
              <a:rPr lang="en-US"/>
              <a:t>Captivating Your Students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495800"/>
            <a:ext cx="6400800" cy="1752600"/>
          </a:xfrm>
        </p:spPr>
        <p:txBody>
          <a:bodyPr/>
          <a:lstStyle/>
          <a:p>
            <a:pPr algn="ctr"/>
            <a:r>
              <a:rPr lang="en-US" sz="4400"/>
              <a:t>With Cyberhunts</a:t>
            </a:r>
          </a:p>
        </p:txBody>
      </p:sp>
      <p:pic>
        <p:nvPicPr>
          <p:cNvPr id="2060" name="Picture 12" descr="MMAG00595_0000[1]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6200" y="2514600"/>
            <a:ext cx="1612900" cy="16764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Cyberhunt Examples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Use the Supplemental Online Resources to view and explore various cyberhunt examples.</a:t>
            </a:r>
          </a:p>
          <a:p>
            <a:r>
              <a:rPr lang="en-US"/>
              <a:t>Be prepared to share your thoughts and discuss the examples you view.</a:t>
            </a:r>
          </a:p>
          <a:p>
            <a:pPr lvl="1"/>
            <a:r>
              <a:rPr lang="en-US"/>
              <a:t>What did you like and dislike?</a:t>
            </a:r>
          </a:p>
          <a:p>
            <a:pPr lvl="1"/>
            <a:r>
              <a:rPr lang="en-US"/>
              <a:t>What formats do you prefer? 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Create a New Folder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Create a new folder in My Documents labeled with your last name.</a:t>
            </a:r>
          </a:p>
          <a:p>
            <a:r>
              <a:rPr lang="en-US"/>
              <a:t>All of the files you create today will be saved to this folder.</a:t>
            </a:r>
          </a:p>
          <a:p>
            <a:r>
              <a:rPr lang="en-US"/>
              <a:t>Open a blank Word document, name it “Cyberhunt Resources” and save it in your folder.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/>
              <a:t>Locate Resources</a:t>
            </a:r>
            <a:br>
              <a:rPr lang="en-US" sz="3600"/>
            </a:br>
            <a:r>
              <a:rPr lang="en-US" sz="3600"/>
              <a:t>Create your Cyberhunt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Decide on your cyberhunt topic and locate online resources for it.</a:t>
            </a:r>
          </a:p>
          <a:p>
            <a:r>
              <a:rPr lang="en-US"/>
              <a:t>Create a frameworks-based cyberhunt using Microsoft Word.</a:t>
            </a:r>
          </a:p>
          <a:p>
            <a:pPr lvl="1"/>
            <a:r>
              <a:rPr lang="en-US"/>
              <a:t>Minimum of 10 questions</a:t>
            </a:r>
          </a:p>
          <a:p>
            <a:pPr lvl="1"/>
            <a:r>
              <a:rPr lang="en-US"/>
              <a:t>At least 5 different online sources</a:t>
            </a:r>
          </a:p>
          <a:p>
            <a:pPr lvl="1"/>
            <a:r>
              <a:rPr lang="en-US"/>
              <a:t>A link to recommended search sites is located on the resources handout.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Create the Lesson Plan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Create a </a:t>
            </a:r>
            <a:r>
              <a:rPr lang="en-US" b="1"/>
              <a:t>complete</a:t>
            </a:r>
            <a:r>
              <a:rPr lang="en-US"/>
              <a:t> lesson plan which includes the cyberhunt you developed.</a:t>
            </a:r>
          </a:p>
          <a:p>
            <a:pPr>
              <a:lnSpc>
                <a:spcPct val="90000"/>
              </a:lnSpc>
            </a:pPr>
            <a:r>
              <a:rPr lang="en-US"/>
              <a:t>Use the provided lesson plan template.</a:t>
            </a:r>
          </a:p>
          <a:p>
            <a:pPr>
              <a:lnSpc>
                <a:spcPct val="90000"/>
              </a:lnSpc>
            </a:pPr>
            <a:r>
              <a:rPr lang="en-US"/>
              <a:t>Create any related files (instructional materials, worksheets, assessments, etc.) and save them to your folder.</a:t>
            </a:r>
          </a:p>
          <a:p>
            <a:pPr>
              <a:lnSpc>
                <a:spcPct val="90000"/>
              </a:lnSpc>
            </a:pPr>
            <a:r>
              <a:rPr lang="en-US"/>
              <a:t>You will share your product with the group at the end of today’s session.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Discussion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How might the use of cyberhunts improve teaching?</a:t>
            </a:r>
          </a:p>
          <a:p>
            <a:pPr>
              <a:lnSpc>
                <a:spcPct val="90000"/>
              </a:lnSpc>
            </a:pPr>
            <a:r>
              <a:rPr lang="en-US"/>
              <a:t>How might the use of cyberhunts improve student learning?</a:t>
            </a:r>
          </a:p>
          <a:p>
            <a:pPr>
              <a:lnSpc>
                <a:spcPct val="90000"/>
              </a:lnSpc>
            </a:pPr>
            <a:r>
              <a:rPr lang="en-US"/>
              <a:t>What problems/difficulties might you experience in implementing the use of cyberhunts?</a:t>
            </a:r>
          </a:p>
          <a:p>
            <a:pPr>
              <a:lnSpc>
                <a:spcPct val="90000"/>
              </a:lnSpc>
            </a:pPr>
            <a:r>
              <a:rPr lang="en-US"/>
              <a:t>Other comments or questions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Closing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Do evaluations.</a:t>
            </a:r>
          </a:p>
          <a:p>
            <a:pPr>
              <a:lnSpc>
                <a:spcPct val="90000"/>
              </a:lnSpc>
            </a:pPr>
            <a:r>
              <a:rPr lang="en-US" sz="2800"/>
              <a:t>Clean up your area if needed.</a:t>
            </a:r>
          </a:p>
          <a:p>
            <a:pPr>
              <a:lnSpc>
                <a:spcPct val="90000"/>
              </a:lnSpc>
            </a:pPr>
            <a:r>
              <a:rPr lang="en-US" sz="2800"/>
              <a:t>Take all of your handouts and other materials with you.</a:t>
            </a:r>
          </a:p>
          <a:p>
            <a:pPr>
              <a:lnSpc>
                <a:spcPct val="90000"/>
              </a:lnSpc>
            </a:pPr>
            <a:r>
              <a:rPr lang="en-US" sz="2800"/>
              <a:t>Be sure to save your folder to your travel drive or CD. Or, email the files as attachments to your preferred account.</a:t>
            </a:r>
          </a:p>
          <a:p>
            <a:pPr>
              <a:lnSpc>
                <a:spcPct val="90000"/>
              </a:lnSpc>
            </a:pPr>
            <a:r>
              <a:rPr lang="en-US" sz="2800"/>
              <a:t>Delete your folder from the computer before you leave.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543800" cy="838200"/>
          </a:xfrm>
        </p:spPr>
        <p:txBody>
          <a:bodyPr/>
          <a:lstStyle/>
          <a:p>
            <a:pPr algn="ctr"/>
            <a:r>
              <a:rPr lang="en-US" sz="4000"/>
              <a:t>Workshop Objectives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29600" cy="4525963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sz="2800"/>
              <a:t>Recognize and use cyberhunts as an instructional tool.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sz="2800"/>
              <a:t>Identify different implementation strategies for cyberhunts.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sz="2800"/>
              <a:t>Create a frameworks-based cyberhunt as part of a lesson plan.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sz="2800"/>
              <a:t>Demonstrate through discussion the successful integration of cyberhunts into curricular instruction.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sz="2800"/>
              <a:t>Share the cyberhunt and lesson plan with the group to demonstrate the application of new skills.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n-US" sz="280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What are Cyberhunts?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 tool for teaching students how to search for information on the Internet.</a:t>
            </a:r>
          </a:p>
          <a:p>
            <a:r>
              <a:rPr lang="en-US"/>
              <a:t>Usually appear in an interesting question-answer format.</a:t>
            </a:r>
          </a:p>
          <a:p>
            <a:r>
              <a:rPr lang="en-US"/>
              <a:t>Other names include scavenger hunt, Web hunt, and treasure hunt.</a:t>
            </a:r>
          </a:p>
          <a:p>
            <a:endParaRPr lang="en-US"/>
          </a:p>
          <a:p>
            <a:pPr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543800" cy="1087438"/>
          </a:xfrm>
        </p:spPr>
        <p:txBody>
          <a:bodyPr/>
          <a:lstStyle/>
          <a:p>
            <a:pPr algn="ctr"/>
            <a:r>
              <a:rPr lang="en-US" sz="4000"/>
              <a:t>Why use Cyberhunts?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371600"/>
            <a:ext cx="8229600" cy="5257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May be used in every curriculum area and grade level.</a:t>
            </a:r>
          </a:p>
          <a:p>
            <a:pPr>
              <a:lnSpc>
                <a:spcPct val="80000"/>
              </a:lnSpc>
            </a:pPr>
            <a:r>
              <a:rPr lang="en-US" sz="2800"/>
              <a:t>Provides students with technology skills and subject matter knowledge.</a:t>
            </a:r>
          </a:p>
          <a:p>
            <a:pPr>
              <a:lnSpc>
                <a:spcPct val="80000"/>
              </a:lnSpc>
            </a:pPr>
            <a:r>
              <a:rPr lang="en-US" sz="2800"/>
              <a:t>Provides reading comprehension practice in an interesting format.</a:t>
            </a:r>
          </a:p>
          <a:p>
            <a:pPr>
              <a:lnSpc>
                <a:spcPct val="80000"/>
              </a:lnSpc>
            </a:pPr>
            <a:r>
              <a:rPr lang="en-US" sz="2800"/>
              <a:t>Use either as an introductory or culminating activity for a unit of study.</a:t>
            </a:r>
          </a:p>
          <a:p>
            <a:pPr>
              <a:lnSpc>
                <a:spcPct val="80000"/>
              </a:lnSpc>
            </a:pPr>
            <a:r>
              <a:rPr lang="en-US" sz="2800"/>
              <a:t>Use as the unit of study itself.</a:t>
            </a:r>
          </a:p>
          <a:p>
            <a:pPr>
              <a:lnSpc>
                <a:spcPct val="80000"/>
              </a:lnSpc>
            </a:pPr>
            <a:r>
              <a:rPr lang="en-US" sz="2800"/>
              <a:t>Are easy to create.</a:t>
            </a:r>
          </a:p>
          <a:p>
            <a:pPr>
              <a:lnSpc>
                <a:spcPct val="80000"/>
              </a:lnSpc>
            </a:pPr>
            <a:r>
              <a:rPr lang="en-US" sz="2800"/>
              <a:t>Makes students active learners.</a:t>
            </a:r>
          </a:p>
          <a:p>
            <a:pPr>
              <a:lnSpc>
                <a:spcPct val="80000"/>
              </a:lnSpc>
            </a:pPr>
            <a:r>
              <a:rPr lang="en-US" sz="2800"/>
              <a:t>Helps prepare students for more complex online activities.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Types of Cyberhunts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Directed – learners are directed to gather information on a set of questions and are provided with the Web site address for locating the answers.</a:t>
            </a:r>
          </a:p>
          <a:p>
            <a:r>
              <a:rPr lang="en-US" sz="2800"/>
              <a:t>Discovery – questions are open ended and learners must use keywords and search engines to locate sites that provide the answers.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From ComputerWise Issue 14 April 2006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Directed vs. Discovery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Directed cyberhunts are more predictable with no great surprises during the activity.</a:t>
            </a:r>
          </a:p>
          <a:p>
            <a:pPr>
              <a:lnSpc>
                <a:spcPct val="90000"/>
              </a:lnSpc>
            </a:pPr>
            <a:r>
              <a:rPr lang="en-US" sz="2400"/>
              <a:t>Directed cyberhunts are less demanding for both the teacher and the learner.</a:t>
            </a:r>
          </a:p>
          <a:p>
            <a:pPr>
              <a:lnSpc>
                <a:spcPct val="90000"/>
              </a:lnSpc>
            </a:pPr>
            <a:r>
              <a:rPr lang="en-US" sz="2400"/>
              <a:t>Discovery cyberhunts are more difficult to plan and are more challenging for the learner.</a:t>
            </a:r>
          </a:p>
          <a:p>
            <a:pPr>
              <a:lnSpc>
                <a:spcPct val="90000"/>
              </a:lnSpc>
            </a:pPr>
            <a:r>
              <a:rPr lang="en-US" sz="2400"/>
              <a:t>Discovery cyberhunts better enhance thinking and problem-solving skills and are potentially more rewarding due to the substantial amount of information they may yield.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Steps for Creating a Cyberhunt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US" sz="2800"/>
              <a:t>Select a topic/concept.</a:t>
            </a:r>
          </a:p>
          <a:p>
            <a:pPr marL="609600" indent="-609600">
              <a:buFontTx/>
              <a:buAutoNum type="arabicPeriod"/>
            </a:pPr>
            <a:r>
              <a:rPr lang="en-US" sz="2800"/>
              <a:t>Locate appropriate Web sites with content that introduces or reinforces the selected subject.</a:t>
            </a:r>
          </a:p>
          <a:p>
            <a:pPr marL="609600" indent="-609600">
              <a:buFontTx/>
              <a:buAutoNum type="arabicPeriod"/>
            </a:pPr>
            <a:r>
              <a:rPr lang="en-US" sz="2800"/>
              <a:t>Create questions for each site that relate to your teaching objectives.</a:t>
            </a:r>
          </a:p>
          <a:p>
            <a:pPr marL="609600" indent="-609600">
              <a:buFontTx/>
              <a:buAutoNum type="arabicPeriod"/>
            </a:pPr>
            <a:r>
              <a:rPr lang="en-US" sz="2800"/>
              <a:t>Make an answer key if needed.</a:t>
            </a:r>
          </a:p>
          <a:p>
            <a:pPr marL="609600" indent="-609600">
              <a:buFontTx/>
              <a:buAutoNum type="arabicPeriod"/>
            </a:pPr>
            <a:r>
              <a:rPr lang="en-US" sz="2800"/>
              <a:t>Decide on an implementation strategy.</a:t>
            </a:r>
          </a:p>
          <a:p>
            <a:pPr marL="609600" indent="-609600">
              <a:buFontTx/>
              <a:buAutoNum type="arabicPeriod"/>
            </a:pPr>
            <a:endParaRPr lang="en-US" sz="280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533400"/>
            <a:ext cx="7543800" cy="838200"/>
          </a:xfrm>
        </p:spPr>
        <p:txBody>
          <a:bodyPr/>
          <a:lstStyle/>
          <a:p>
            <a:pPr algn="ctr"/>
            <a:r>
              <a:rPr lang="en-US" sz="4000"/>
              <a:t>Implementation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828800"/>
            <a:ext cx="8229600" cy="5257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>
                <a:effectLst/>
              </a:rPr>
              <a:t>Type the cyberhunt in a word processing program such as Microsoft Word; add graphics if desired; print and give to students.</a:t>
            </a:r>
          </a:p>
          <a:p>
            <a:pPr>
              <a:lnSpc>
                <a:spcPct val="80000"/>
              </a:lnSpc>
            </a:pPr>
            <a:r>
              <a:rPr lang="en-US" sz="2400">
                <a:effectLst/>
              </a:rPr>
              <a:t>Save the cyberhunt to a computer hard drive or a CD; have students work on it at their computer.</a:t>
            </a:r>
          </a:p>
          <a:p>
            <a:pPr>
              <a:lnSpc>
                <a:spcPct val="80000"/>
              </a:lnSpc>
            </a:pPr>
            <a:r>
              <a:rPr lang="en-US" sz="2400">
                <a:effectLst/>
              </a:rPr>
              <a:t>Create the cyberhunt as a Web page and publish it to a Web server, so it may be used from any computer with Internet access. </a:t>
            </a:r>
          </a:p>
          <a:p>
            <a:pPr lvl="1">
              <a:lnSpc>
                <a:spcPct val="80000"/>
              </a:lnSpc>
            </a:pPr>
            <a:r>
              <a:rPr lang="en-US" sz="2000">
                <a:effectLst/>
              </a:rPr>
              <a:t>May use any program that will save files as Web pages such as Word, Publisher, or Nvu</a:t>
            </a:r>
          </a:p>
          <a:p>
            <a:pPr lvl="1">
              <a:lnSpc>
                <a:spcPct val="80000"/>
              </a:lnSpc>
            </a:pPr>
            <a:r>
              <a:rPr lang="en-US" sz="2000">
                <a:effectLst/>
              </a:rPr>
              <a:t>Nvu is a free download. - </a:t>
            </a:r>
            <a:r>
              <a:rPr lang="en-US" sz="2000">
                <a:effectLst/>
                <a:hlinkClick r:id="rId2"/>
              </a:rPr>
              <a:t>http://www.nvu.com/index.php</a:t>
            </a:r>
            <a:endParaRPr lang="en-US" sz="2000">
              <a:effectLst/>
            </a:endParaRPr>
          </a:p>
          <a:p>
            <a:pPr>
              <a:lnSpc>
                <a:spcPct val="80000"/>
              </a:lnSpc>
            </a:pPr>
            <a:r>
              <a:rPr lang="en-US" sz="2400">
                <a:effectLst/>
              </a:rPr>
              <a:t>Create the cyberhunt using TrackStar.</a:t>
            </a:r>
          </a:p>
          <a:p>
            <a:pPr lvl="1">
              <a:lnSpc>
                <a:spcPct val="80000"/>
              </a:lnSpc>
            </a:pPr>
            <a:r>
              <a:rPr lang="en-US" sz="2000">
                <a:effectLst/>
                <a:hlinkClick r:id="rId3"/>
              </a:rPr>
              <a:t>http://trackstar.4teachers.org</a:t>
            </a:r>
            <a:r>
              <a:rPr lang="en-US" sz="1200"/>
              <a:t> 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Experience a Cyberhunt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View and complete “The Day I Was Born” </a:t>
            </a:r>
            <a:r>
              <a:rPr lang="en-US" dirty="0" err="1"/>
              <a:t>cyberhunt</a:t>
            </a:r>
            <a:r>
              <a:rPr lang="en-US" dirty="0"/>
              <a:t>.</a:t>
            </a:r>
          </a:p>
          <a:p>
            <a:pPr>
              <a:lnSpc>
                <a:spcPct val="90000"/>
              </a:lnSpc>
            </a:pPr>
            <a:r>
              <a:rPr lang="en-US" dirty="0"/>
              <a:t>The link is on the Supplemental Online Resources </a:t>
            </a:r>
            <a:r>
              <a:rPr lang="en-US"/>
              <a:t>handout </a:t>
            </a:r>
            <a:r>
              <a:rPr lang="en-US" smtClean="0"/>
              <a:t>*.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Record your answers on notepaper if desired.</a:t>
            </a:r>
          </a:p>
          <a:p>
            <a:pPr>
              <a:lnSpc>
                <a:spcPct val="90000"/>
              </a:lnSpc>
            </a:pPr>
            <a:r>
              <a:rPr lang="en-US" dirty="0"/>
              <a:t>Be prepared to discuss/comment about this </a:t>
            </a:r>
            <a:r>
              <a:rPr lang="en-US" dirty="0" err="1"/>
              <a:t>cyberhunt</a:t>
            </a:r>
            <a:r>
              <a:rPr lang="en-US" dirty="0"/>
              <a:t>.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himmer">
  <a:themeElements>
    <a:clrScheme name="Shimmer 2">
      <a:dk1>
        <a:srgbClr val="000099"/>
      </a:dk1>
      <a:lt1>
        <a:srgbClr val="FFFFFF"/>
      </a:lt1>
      <a:dk2>
        <a:srgbClr val="000066"/>
      </a:dk2>
      <a:lt2>
        <a:srgbClr val="EAEAEA"/>
      </a:lt2>
      <a:accent1>
        <a:srgbClr val="66CCFF"/>
      </a:accent1>
      <a:accent2>
        <a:srgbClr val="0066FF"/>
      </a:accent2>
      <a:accent3>
        <a:srgbClr val="AAAAB8"/>
      </a:accent3>
      <a:accent4>
        <a:srgbClr val="DADADA"/>
      </a:accent4>
      <a:accent5>
        <a:srgbClr val="B8E2FF"/>
      </a:accent5>
      <a:accent6>
        <a:srgbClr val="005CE7"/>
      </a:accent6>
      <a:hlink>
        <a:srgbClr val="FFFFCC"/>
      </a:hlink>
      <a:folHlink>
        <a:srgbClr val="99CC00"/>
      </a:folHlink>
    </a:clrScheme>
    <a:fontScheme name="Shimmer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Shimmer 1">
        <a:dk1>
          <a:srgbClr val="BD3737"/>
        </a:dk1>
        <a:lt1>
          <a:srgbClr val="FFFFFF"/>
        </a:lt1>
        <a:dk2>
          <a:srgbClr val="721E1E"/>
        </a:dk2>
        <a:lt2>
          <a:srgbClr val="FFCC00"/>
        </a:lt2>
        <a:accent1>
          <a:srgbClr val="FF6600"/>
        </a:accent1>
        <a:accent2>
          <a:srgbClr val="CC3300"/>
        </a:accent2>
        <a:accent3>
          <a:srgbClr val="BCABAB"/>
        </a:accent3>
        <a:accent4>
          <a:srgbClr val="DADADA"/>
        </a:accent4>
        <a:accent5>
          <a:srgbClr val="FFB8AA"/>
        </a:accent5>
        <a:accent6>
          <a:srgbClr val="B92D00"/>
        </a:accent6>
        <a:hlink>
          <a:srgbClr val="F7CC2F"/>
        </a:hlink>
        <a:folHlink>
          <a:srgbClr val="C7C6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2">
        <a:dk1>
          <a:srgbClr val="000099"/>
        </a:dk1>
        <a:lt1>
          <a:srgbClr val="FFFFFF"/>
        </a:lt1>
        <a:dk2>
          <a:srgbClr val="000066"/>
        </a:dk2>
        <a:lt2>
          <a:srgbClr val="EAEAEA"/>
        </a:lt2>
        <a:accent1>
          <a:srgbClr val="66CCFF"/>
        </a:accent1>
        <a:accent2>
          <a:srgbClr val="0066FF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3">
        <a:dk1>
          <a:srgbClr val="6600CC"/>
        </a:dk1>
        <a:lt1>
          <a:srgbClr val="FFFFFF"/>
        </a:lt1>
        <a:dk2>
          <a:srgbClr val="4B0096"/>
        </a:dk2>
        <a:lt2>
          <a:srgbClr val="CDD7DF"/>
        </a:lt2>
        <a:accent1>
          <a:srgbClr val="9999FF"/>
        </a:accent1>
        <a:accent2>
          <a:srgbClr val="7850BA"/>
        </a:accent2>
        <a:accent3>
          <a:srgbClr val="B1AAC9"/>
        </a:accent3>
        <a:accent4>
          <a:srgbClr val="DADADA"/>
        </a:accent4>
        <a:accent5>
          <a:srgbClr val="CACAFF"/>
        </a:accent5>
        <a:accent6>
          <a:srgbClr val="6C48A8"/>
        </a:accent6>
        <a:hlink>
          <a:srgbClr val="00CCFF"/>
        </a:hlink>
        <a:folHlink>
          <a:srgbClr val="0796B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4">
        <a:dk1>
          <a:srgbClr val="55863C"/>
        </a:dk1>
        <a:lt1>
          <a:srgbClr val="FFFFFF"/>
        </a:lt1>
        <a:dk2>
          <a:srgbClr val="375F2F"/>
        </a:dk2>
        <a:lt2>
          <a:srgbClr val="D1EFB3"/>
        </a:lt2>
        <a:accent1>
          <a:srgbClr val="00CC66"/>
        </a:accent1>
        <a:accent2>
          <a:srgbClr val="8EAC66"/>
        </a:accent2>
        <a:accent3>
          <a:srgbClr val="AEB6AD"/>
        </a:accent3>
        <a:accent4>
          <a:srgbClr val="DADADA"/>
        </a:accent4>
        <a:accent5>
          <a:srgbClr val="AAE2B8"/>
        </a:accent5>
        <a:accent6>
          <a:srgbClr val="809B5C"/>
        </a:accent6>
        <a:hlink>
          <a:srgbClr val="B4EF7F"/>
        </a:hlink>
        <a:folHlink>
          <a:srgbClr val="F8F6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5">
        <a:dk1>
          <a:srgbClr val="588073"/>
        </a:dk1>
        <a:lt1>
          <a:srgbClr val="FFFFFF"/>
        </a:lt1>
        <a:dk2>
          <a:srgbClr val="486768"/>
        </a:dk2>
        <a:lt2>
          <a:srgbClr val="DDDDDD"/>
        </a:lt2>
        <a:accent1>
          <a:srgbClr val="33CCCC"/>
        </a:accent1>
        <a:accent2>
          <a:srgbClr val="008871"/>
        </a:accent2>
        <a:accent3>
          <a:srgbClr val="B1B8B9"/>
        </a:accent3>
        <a:accent4>
          <a:srgbClr val="DADADA"/>
        </a:accent4>
        <a:accent5>
          <a:srgbClr val="ADE2E2"/>
        </a:accent5>
        <a:accent6>
          <a:srgbClr val="007B66"/>
        </a:accent6>
        <a:hlink>
          <a:srgbClr val="00CC99"/>
        </a:hlink>
        <a:folHlink>
          <a:srgbClr val="A8A8A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6">
        <a:dk1>
          <a:srgbClr val="6B6C75"/>
        </a:dk1>
        <a:lt1>
          <a:srgbClr val="FFFFFF"/>
        </a:lt1>
        <a:dk2>
          <a:srgbClr val="575863"/>
        </a:dk2>
        <a:lt2>
          <a:srgbClr val="FFFFCC"/>
        </a:lt2>
        <a:accent1>
          <a:srgbClr val="677481"/>
        </a:accent1>
        <a:accent2>
          <a:srgbClr val="697E5E"/>
        </a:accent2>
        <a:accent3>
          <a:srgbClr val="B4B4B7"/>
        </a:accent3>
        <a:accent4>
          <a:srgbClr val="DADADA"/>
        </a:accent4>
        <a:accent5>
          <a:srgbClr val="B8BCC1"/>
        </a:accent5>
        <a:accent6>
          <a:srgbClr val="5E7254"/>
        </a:accent6>
        <a:hlink>
          <a:srgbClr val="E9E77F"/>
        </a:hlink>
        <a:folHlink>
          <a:srgbClr val="D3A4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7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8DB"/>
        </a:accent3>
        <a:accent4>
          <a:srgbClr val="000000"/>
        </a:accent4>
        <a:accent5>
          <a:srgbClr val="EBEBEB"/>
        </a:accent5>
        <a:accent6>
          <a:srgbClr val="B9E78A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immer 8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8EAEF"/>
        </a:accent3>
        <a:accent4>
          <a:srgbClr val="000000"/>
        </a:accent4>
        <a:accent5>
          <a:srgbClr val="DCECEF"/>
        </a:accent5>
        <a:accent6>
          <a:srgbClr val="AEAEAE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immer 9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EECDD"/>
        </a:accent5>
        <a:accent6>
          <a:srgbClr val="95979E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A7E54A38522E743B7360B236889E407" ma:contentTypeVersion="0" ma:contentTypeDescription="Create a new document." ma:contentTypeScope="" ma:versionID="debb89b861bcdd287f6ea6977b029703">
  <xsd:schema xmlns:xsd="http://www.w3.org/2001/XMLSchema" xmlns:p="http://schemas.microsoft.com/office/2006/metadata/properties" targetNamespace="http://schemas.microsoft.com/office/2006/metadata/properties" ma:root="true" ma:fieldsID="8915b847f17a4c932b11d94c60cc968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01833F34-EEB7-409C-AA38-9264FD8C31C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4342AE4-EBFE-475B-85B2-939FBFFD37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6B5B5275-3B28-4634-9C6E-AB4341AA3E7E}">
  <ds:schemaRefs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2006/metadata/propertie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Shimmer</Template>
  <TotalTime>392</TotalTime>
  <Words>791</Words>
  <Application>Microsoft Office PowerPoint</Application>
  <PresentationFormat>On-screen Show (4:3)</PresentationFormat>
  <Paragraphs>80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Tahoma</vt:lpstr>
      <vt:lpstr>Times New Roman</vt:lpstr>
      <vt:lpstr>Wingdings</vt:lpstr>
      <vt:lpstr>Shimmer</vt:lpstr>
      <vt:lpstr>Captivating Your Students</vt:lpstr>
      <vt:lpstr>Workshop Objectives</vt:lpstr>
      <vt:lpstr>What are Cyberhunts?</vt:lpstr>
      <vt:lpstr>Why use Cyberhunts?</vt:lpstr>
      <vt:lpstr>Types of Cyberhunts</vt:lpstr>
      <vt:lpstr>Directed vs. Discovery</vt:lpstr>
      <vt:lpstr>Steps for Creating a Cyberhunt</vt:lpstr>
      <vt:lpstr>Implementation</vt:lpstr>
      <vt:lpstr>Experience a Cyberhunt</vt:lpstr>
      <vt:lpstr>Cyberhunt Examples</vt:lpstr>
      <vt:lpstr>Create a New Folder</vt:lpstr>
      <vt:lpstr>Locate Resources Create your Cyberhunt</vt:lpstr>
      <vt:lpstr>Create the Lesson Plan</vt:lpstr>
      <vt:lpstr>Discussion</vt:lpstr>
      <vt:lpstr>Closing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Captivating Your Students</dc:title>
  <dc:creator>Cindy Robertson</dc:creator>
  <cp:lastModifiedBy>teacher</cp:lastModifiedBy>
  <cp:revision>45</cp:revision>
  <dcterms:created xsi:type="dcterms:W3CDTF">2007-02-17T22:04:29Z</dcterms:created>
  <dcterms:modified xsi:type="dcterms:W3CDTF">2009-06-26T03:33:44Z</dcterms:modified>
</cp:coreProperties>
</file>